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23"/>
  </p:notesMasterIdLst>
  <p:sldIdLst>
    <p:sldId id="314" r:id="rId6"/>
    <p:sldId id="316" r:id="rId7"/>
    <p:sldId id="318" r:id="rId8"/>
    <p:sldId id="319" r:id="rId9"/>
    <p:sldId id="320" r:id="rId10"/>
    <p:sldId id="321" r:id="rId11"/>
    <p:sldId id="322" r:id="rId12"/>
    <p:sldId id="323" r:id="rId13"/>
    <p:sldId id="329" r:id="rId14"/>
    <p:sldId id="324" r:id="rId15"/>
    <p:sldId id="326" r:id="rId16"/>
    <p:sldId id="327" r:id="rId17"/>
    <p:sldId id="328" r:id="rId18"/>
    <p:sldId id="309" r:id="rId19"/>
    <p:sldId id="325" r:id="rId20"/>
    <p:sldId id="317" r:id="rId21"/>
    <p:sldId id="331" r:id="rId22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2">
          <p15:clr>
            <a:srgbClr val="A4A3A4"/>
          </p15:clr>
        </p15:guide>
        <p15:guide id="2" orient="horz" pos="528">
          <p15:clr>
            <a:srgbClr val="A4A3A4"/>
          </p15:clr>
        </p15:guide>
        <p15:guide id="3" orient="horz" pos="3660">
          <p15:clr>
            <a:srgbClr val="A4A3A4"/>
          </p15:clr>
        </p15:guide>
        <p15:guide id="4" orient="horz" pos="864">
          <p15:clr>
            <a:srgbClr val="A4A3A4"/>
          </p15:clr>
        </p15:guide>
        <p15:guide id="5" pos="4610">
          <p15:clr>
            <a:srgbClr val="A4A3A4"/>
          </p15:clr>
        </p15:guide>
        <p15:guide id="6" pos="1122">
          <p15:clr>
            <a:srgbClr val="A4A3A4"/>
          </p15:clr>
        </p15:guide>
        <p15:guide id="7" pos="1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95" autoAdjust="0"/>
    <p:restoredTop sz="94660"/>
  </p:normalViewPr>
  <p:slideViewPr>
    <p:cSldViewPr snapToGrid="0" showGuides="1">
      <p:cViewPr varScale="1">
        <p:scale>
          <a:sx n="149" d="100"/>
          <a:sy n="149" d="100"/>
        </p:scale>
        <p:origin x="2106" y="126"/>
      </p:cViewPr>
      <p:guideLst>
        <p:guide orient="horz" pos="332"/>
        <p:guide orient="horz" pos="528"/>
        <p:guide orient="horz" pos="3660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947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06/02/2019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ons.gov.uk/economy/nationalaccounts/uksectoraccounts/articles/nationalaccountsarticles/transformationofgrossdomesticproductinbluebook2019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hyperlink" Target="https://www.sciencedirect.com/science/article/pii/S0264999315004204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ons.gov.uk/peoplepopulationandcommunity/populationandmigration/internationalmigration/bulletins/migrationstatisticsquarterlyreport/august2018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February 2019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GB" sz="2400" dirty="0" smtClean="0"/>
              <a:t>Supply and spare capacity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709026" cy="882143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3.9 </a:t>
            </a:r>
            <a:r>
              <a:rPr lang="en-GB" dirty="0" smtClean="0"/>
              <a:t>UK </a:t>
            </a:r>
            <a:r>
              <a:rPr lang="en-GB" dirty="0"/>
              <a:t>productivity has barely grown since the financial </a:t>
            </a:r>
            <a:r>
              <a:rPr lang="en-GB" dirty="0" smtClean="0"/>
              <a:t>crisis</a:t>
            </a:r>
          </a:p>
          <a:p>
            <a:pPr lvl="2"/>
            <a:r>
              <a:rPr lang="en-GB" dirty="0" smtClean="0"/>
              <a:t>Hourly </a:t>
            </a:r>
            <a:r>
              <a:rPr lang="en-GB" dirty="0"/>
              <a:t>labour productivity in the </a:t>
            </a:r>
            <a:r>
              <a:rPr lang="en-GB" dirty="0" smtClean="0"/>
              <a:t>G7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</a:t>
            </a:r>
            <a:r>
              <a:rPr lang="en-GB" dirty="0" err="1"/>
              <a:t>Eikon</a:t>
            </a:r>
            <a:r>
              <a:rPr lang="en-GB" dirty="0"/>
              <a:t> from </a:t>
            </a:r>
            <a:r>
              <a:rPr lang="en-GB" dirty="0" err="1"/>
              <a:t>Refinitiv</a:t>
            </a:r>
            <a:r>
              <a:rPr lang="en-GB" dirty="0"/>
              <a:t>, Eurostat, ONS and Bank calculations.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Whole </a:t>
            </a:r>
            <a:r>
              <a:rPr lang="en-GB" dirty="0"/>
              <a:t>economy unless otherwise stated. </a:t>
            </a:r>
          </a:p>
          <a:p>
            <a:r>
              <a:rPr lang="en-GB" dirty="0"/>
              <a:t>(</a:t>
            </a:r>
            <a:r>
              <a:rPr lang="en-GB" dirty="0" smtClean="0"/>
              <a:t>b)	US </a:t>
            </a:r>
            <a:r>
              <a:rPr lang="en-GB" dirty="0"/>
              <a:t>non-farm output per hour.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405" y="1802165"/>
            <a:ext cx="6242927" cy="364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59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709026" cy="882143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3.10 </a:t>
            </a:r>
            <a:r>
              <a:rPr lang="en-GB" dirty="0" smtClean="0"/>
              <a:t>Finance </a:t>
            </a:r>
            <a:r>
              <a:rPr lang="en-GB" dirty="0"/>
              <a:t>and manufacturing account for over half of the post-crisis weakness in productivity growth </a:t>
            </a:r>
            <a:endParaRPr lang="en-GB" dirty="0" smtClean="0"/>
          </a:p>
          <a:p>
            <a:pPr lvl="2"/>
            <a:r>
              <a:rPr lang="en-GB" dirty="0"/>
              <a:t>Contributions to hourly labour productivity </a:t>
            </a:r>
            <a:r>
              <a:rPr lang="en-GB" dirty="0" smtClean="0"/>
              <a:t>growth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Annual </a:t>
            </a:r>
            <a:r>
              <a:rPr lang="en-GB" dirty="0"/>
              <a:t>averages. Sectoral output per hour is calculated as gross value added (GVA) divided by hours worked. Figures in parentheses are weights in nominal GVA in 2017. Data revisions in the 2019 </a:t>
            </a:r>
            <a:r>
              <a:rPr lang="en-GB" i="1" dirty="0"/>
              <a:t>Blue Book </a:t>
            </a:r>
            <a:r>
              <a:rPr lang="en-GB" dirty="0"/>
              <a:t>may result in changes to these estimates. For further details, see </a:t>
            </a:r>
            <a:r>
              <a:rPr lang="en-GB" u="sng" dirty="0"/>
              <a:t>‘</a:t>
            </a:r>
            <a:r>
              <a:rPr lang="en-GB" u="sng" dirty="0">
                <a:hlinkClick r:id="rId2"/>
              </a:rPr>
              <a:t>Transformation of gross domestic product in Blue Book 2019</a:t>
            </a:r>
            <a:r>
              <a:rPr lang="en-GB" u="sng" dirty="0"/>
              <a:t>’</a:t>
            </a:r>
            <a:r>
              <a:rPr lang="en-GB" dirty="0"/>
              <a:t>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817" y="1420430"/>
            <a:ext cx="6216104" cy="4532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4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709026" cy="882143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3.11 </a:t>
            </a:r>
            <a:r>
              <a:rPr lang="en-GB" dirty="0" smtClean="0"/>
              <a:t>R&amp;D </a:t>
            </a:r>
            <a:r>
              <a:rPr lang="en-GB" dirty="0"/>
              <a:t>expenditure has increased over the past decade </a:t>
            </a:r>
            <a:endParaRPr lang="en-GB" dirty="0" smtClean="0"/>
          </a:p>
          <a:p>
            <a:pPr lvl="2"/>
            <a:r>
              <a:rPr lang="en-GB" dirty="0" smtClean="0"/>
              <a:t>Research </a:t>
            </a:r>
            <a:r>
              <a:rPr lang="en-GB" dirty="0"/>
              <a:t>and development expenditure as a share of nominal </a:t>
            </a:r>
            <a:r>
              <a:rPr lang="en-GB" dirty="0" smtClean="0"/>
              <a:t>output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Annual </a:t>
            </a:r>
            <a:r>
              <a:rPr lang="en-GB" dirty="0"/>
              <a:t>averages.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522" y="1714764"/>
            <a:ext cx="6202693" cy="368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86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709026" cy="882143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3.12 </a:t>
            </a:r>
            <a:r>
              <a:rPr lang="en-GB" dirty="0" smtClean="0"/>
              <a:t>Productivity </a:t>
            </a:r>
            <a:r>
              <a:rPr lang="en-GB" dirty="0"/>
              <a:t>growth has stalled </a:t>
            </a:r>
            <a:endParaRPr lang="en-GB" dirty="0" smtClean="0"/>
          </a:p>
          <a:p>
            <a:pPr lvl="2"/>
            <a:r>
              <a:rPr lang="en-GB" dirty="0"/>
              <a:t>Output per </a:t>
            </a:r>
            <a:r>
              <a:rPr lang="en-GB" dirty="0" smtClean="0"/>
              <a:t>hour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r>
              <a:rPr lang="en-GB" dirty="0" smtClean="0"/>
              <a:t> </a:t>
            </a:r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Output </a:t>
            </a:r>
            <a:r>
              <a:rPr lang="en-GB" dirty="0"/>
              <a:t>is based on the </a:t>
            </a:r>
            <a:r>
              <a:rPr lang="en-GB" dirty="0" err="1"/>
              <a:t>backcast</a:t>
            </a:r>
            <a:r>
              <a:rPr lang="en-GB" dirty="0"/>
              <a:t> for the final estimate of GDP. The diamond shows Bank staff’s projection for 2018 Q4, based on labour market data to November and estimated GDP growth for Q4.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461" y="1455343"/>
            <a:ext cx="6108815" cy="36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92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Table 3.A </a:t>
            </a:r>
            <a:r>
              <a:rPr lang="en-GB" dirty="0" smtClean="0"/>
              <a:t>The labour market remains tight</a:t>
            </a:r>
            <a:endParaRPr lang="en-GB" dirty="0"/>
          </a:p>
          <a:p>
            <a:pPr lvl="2"/>
            <a:r>
              <a:rPr lang="en-GB" dirty="0"/>
              <a:t>Selected measures of labour demand and labour market </a:t>
            </a:r>
            <a:r>
              <a:rPr lang="en-GB" dirty="0" smtClean="0"/>
              <a:t>tightness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5581650" y="819514"/>
            <a:ext cx="3201987" cy="5727592"/>
          </a:xfrm>
        </p:spPr>
        <p:txBody>
          <a:bodyPr/>
          <a:lstStyle/>
          <a:p>
            <a:pPr lvl="3"/>
            <a:r>
              <a:rPr lang="en-GB" dirty="0"/>
              <a:t>Sources: Bank of England, BCC, CBI, CBI/PwC, KPMG/REC/IHS </a:t>
            </a:r>
            <a:r>
              <a:rPr lang="en-GB" dirty="0" err="1"/>
              <a:t>Markit</a:t>
            </a:r>
            <a:r>
              <a:rPr lang="en-GB" dirty="0"/>
              <a:t>, ONS and Bank calculations</a:t>
            </a:r>
            <a:r>
              <a:rPr lang="en-GB" dirty="0" smtClean="0"/>
              <a:t>.</a:t>
            </a:r>
          </a:p>
          <a:p>
            <a:pPr lvl="3"/>
            <a:endParaRPr lang="en-GB" dirty="0"/>
          </a:p>
          <a:p>
            <a:pPr marL="216000" lvl="3" indent="-216000"/>
            <a:r>
              <a:rPr lang="en-GB" dirty="0"/>
              <a:t>(</a:t>
            </a:r>
            <a:r>
              <a:rPr lang="en-GB" dirty="0" smtClean="0"/>
              <a:t>a)	Changes </a:t>
            </a:r>
            <a:r>
              <a:rPr lang="en-GB" dirty="0"/>
              <a:t>relative to the previous quarter. Figure for 2018 Q4 is Bank staff’s projection, based on data </a:t>
            </a:r>
            <a:r>
              <a:rPr lang="en-GB" dirty="0" smtClean="0"/>
              <a:t>to November</a:t>
            </a:r>
            <a:r>
              <a:rPr lang="en-GB" dirty="0"/>
              <a:t>.</a:t>
            </a:r>
          </a:p>
          <a:p>
            <a:pPr marL="216000" lvl="3" indent="-216000"/>
            <a:r>
              <a:rPr lang="en-GB" dirty="0"/>
              <a:t>(</a:t>
            </a:r>
            <a:r>
              <a:rPr lang="en-GB" dirty="0" smtClean="0"/>
              <a:t>b)	Other </a:t>
            </a:r>
            <a:r>
              <a:rPr lang="en-GB" dirty="0"/>
              <a:t>comprises unpaid family workers and those on government-supported training and </a:t>
            </a:r>
            <a:r>
              <a:rPr lang="en-GB" dirty="0" smtClean="0"/>
              <a:t>employment programmes </a:t>
            </a:r>
            <a:r>
              <a:rPr lang="en-GB" dirty="0"/>
              <a:t>classified as being in employment.</a:t>
            </a:r>
          </a:p>
          <a:p>
            <a:pPr marL="216000" lvl="3" indent="-216000"/>
            <a:r>
              <a:rPr lang="en-GB" dirty="0"/>
              <a:t>(</a:t>
            </a:r>
            <a:r>
              <a:rPr lang="en-GB" dirty="0" smtClean="0"/>
              <a:t>c)	Measures </a:t>
            </a:r>
            <a:r>
              <a:rPr lang="en-GB" dirty="0"/>
              <a:t>for the Bank’s Agents (split by manufacturing and services for employment intentions), the </a:t>
            </a:r>
            <a:r>
              <a:rPr lang="en-GB" dirty="0" smtClean="0"/>
              <a:t>BCC (non-services </a:t>
            </a:r>
            <a:r>
              <a:rPr lang="en-GB" dirty="0"/>
              <a:t>and services) and CBI (manufacturing, financial services and </a:t>
            </a:r>
            <a:r>
              <a:rPr lang="en-GB" dirty="0" smtClean="0"/>
              <a:t>business/consumer/professional services</a:t>
            </a:r>
            <a:r>
              <a:rPr lang="en-GB" dirty="0"/>
              <a:t>; employment intentions also include distributive trades) are weighted together using employee </a:t>
            </a:r>
            <a:r>
              <a:rPr lang="en-GB" dirty="0" smtClean="0"/>
              <a:t>job shares </a:t>
            </a:r>
            <a:r>
              <a:rPr lang="en-GB" dirty="0"/>
              <a:t>from Workforce Jobs. BCC data are not seasonally adjusted. Agents’ data are the last </a:t>
            </a:r>
            <a:r>
              <a:rPr lang="en-GB" dirty="0" smtClean="0"/>
              <a:t>available observation </a:t>
            </a:r>
            <a:r>
              <a:rPr lang="en-GB" dirty="0"/>
              <a:t>for each quarter.</a:t>
            </a:r>
          </a:p>
          <a:p>
            <a:pPr marL="216000" lvl="3" indent="-216000"/>
            <a:r>
              <a:rPr lang="en-GB" dirty="0"/>
              <a:t>(</a:t>
            </a:r>
            <a:r>
              <a:rPr lang="en-GB" dirty="0" smtClean="0"/>
              <a:t>d)	The </a:t>
            </a:r>
            <a:r>
              <a:rPr lang="en-GB" dirty="0"/>
              <a:t>scores are on a scale of -5 to +5, with positive scores indicating stronger employment intentions </a:t>
            </a:r>
            <a:r>
              <a:rPr lang="en-GB" dirty="0" smtClean="0"/>
              <a:t>over the </a:t>
            </a:r>
            <a:r>
              <a:rPr lang="en-GB" dirty="0"/>
              <a:t>next six months relative to the previous three months.</a:t>
            </a:r>
          </a:p>
          <a:p>
            <a:pPr marL="216000" lvl="3" indent="-216000"/>
            <a:r>
              <a:rPr lang="en-GB" dirty="0"/>
              <a:t>(</a:t>
            </a:r>
            <a:r>
              <a:rPr lang="en-GB" dirty="0" smtClean="0"/>
              <a:t>e)	Net </a:t>
            </a:r>
            <a:r>
              <a:rPr lang="en-GB" dirty="0"/>
              <a:t>percentage balance of companies expecting their workforce to increase over the next three months.</a:t>
            </a:r>
          </a:p>
          <a:p>
            <a:pPr marL="216000" lvl="3" indent="-216000"/>
            <a:r>
              <a:rPr lang="en-GB" dirty="0"/>
              <a:t>(</a:t>
            </a:r>
            <a:r>
              <a:rPr lang="en-GB" dirty="0" smtClean="0"/>
              <a:t>f)	Quarterly </a:t>
            </a:r>
            <a:r>
              <a:rPr lang="en-GB" dirty="0"/>
              <a:t>average. Recruitment agencies’ reports on the demand for staff placements compared with </a:t>
            </a:r>
            <a:r>
              <a:rPr lang="en-GB" dirty="0" smtClean="0"/>
              <a:t>the previous </a:t>
            </a:r>
            <a:r>
              <a:rPr lang="en-GB" dirty="0"/>
              <a:t>month. A reading above 50 indicates growth on the previous month and below 50 indicates </a:t>
            </a:r>
            <a:r>
              <a:rPr lang="en-GB" dirty="0" smtClean="0"/>
              <a:t>a decrease</a:t>
            </a:r>
            <a:r>
              <a:rPr lang="en-GB" dirty="0"/>
              <a:t>.</a:t>
            </a:r>
          </a:p>
          <a:p>
            <a:pPr marL="216000" lvl="3" indent="-216000"/>
            <a:r>
              <a:rPr lang="en-GB" dirty="0"/>
              <a:t>(</a:t>
            </a:r>
            <a:r>
              <a:rPr lang="en-GB" dirty="0" smtClean="0"/>
              <a:t>g)	Vacancies </a:t>
            </a:r>
            <a:r>
              <a:rPr lang="en-GB" dirty="0"/>
              <a:t>as a percentage of the workforce, calculated using rolling three-month measures. Data start </a:t>
            </a:r>
            <a:r>
              <a:rPr lang="en-GB" dirty="0" smtClean="0"/>
              <a:t>in 2001 </a:t>
            </a:r>
            <a:r>
              <a:rPr lang="en-GB" dirty="0"/>
              <a:t>Q2. Excludes vacancies in agriculture, forestry and fishing. Figure for 2018 Q4 shows vacancies in </a:t>
            </a:r>
            <a:r>
              <a:rPr lang="en-GB" dirty="0" smtClean="0"/>
              <a:t>the three </a:t>
            </a:r>
            <a:r>
              <a:rPr lang="en-GB" dirty="0"/>
              <a:t>months to December relative to the size of the labour force in the three months to November.</a:t>
            </a:r>
          </a:p>
          <a:p>
            <a:pPr marL="216000" lvl="3" indent="-216000"/>
            <a:r>
              <a:rPr lang="en-GB" dirty="0"/>
              <a:t>(</a:t>
            </a:r>
            <a:r>
              <a:rPr lang="en-GB" dirty="0" smtClean="0"/>
              <a:t>h)	Redundancies </a:t>
            </a:r>
            <a:r>
              <a:rPr lang="en-GB" dirty="0"/>
              <a:t>as a percentage of total LFS employees, calculated using rolling three-month </a:t>
            </a:r>
            <a:r>
              <a:rPr lang="en-GB" dirty="0" smtClean="0"/>
              <a:t>measures. Figure </a:t>
            </a:r>
            <a:r>
              <a:rPr lang="en-GB" dirty="0"/>
              <a:t>for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2018 </a:t>
            </a:r>
            <a:r>
              <a:rPr lang="en-GB" dirty="0"/>
              <a:t>Q4 is for the three months to November.</a:t>
            </a:r>
          </a:p>
          <a:p>
            <a:pPr marL="216000" lvl="3" indent="-216000"/>
            <a:r>
              <a:rPr lang="en-GB" dirty="0"/>
              <a:t>(</a:t>
            </a:r>
            <a:r>
              <a:rPr lang="en-GB" dirty="0" err="1" smtClean="0"/>
              <a:t>i</a:t>
            </a:r>
            <a:r>
              <a:rPr lang="en-GB" dirty="0" smtClean="0"/>
              <a:t>)	The </a:t>
            </a:r>
            <a:r>
              <a:rPr lang="en-GB" dirty="0"/>
              <a:t>scores are on a scale of -5 to +5, with positive scores indicating greater recruitment difficulties in </a:t>
            </a:r>
            <a:r>
              <a:rPr lang="en-GB" dirty="0" smtClean="0"/>
              <a:t>the most </a:t>
            </a:r>
            <a:r>
              <a:rPr lang="en-GB" dirty="0"/>
              <a:t>recent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three </a:t>
            </a:r>
            <a:r>
              <a:rPr lang="en-GB" dirty="0"/>
              <a:t>months relative to normal.</a:t>
            </a:r>
          </a:p>
          <a:p>
            <a:pPr marL="216000" lvl="3" indent="-216000"/>
            <a:r>
              <a:rPr lang="en-GB" dirty="0"/>
              <a:t>(j</a:t>
            </a:r>
            <a:r>
              <a:rPr lang="en-GB" dirty="0" smtClean="0"/>
              <a:t>)	</a:t>
            </a:r>
            <a:r>
              <a:rPr lang="en-GB" dirty="0" smtClean="0"/>
              <a:t>Percentage </a:t>
            </a:r>
            <a:r>
              <a:rPr lang="en-GB" dirty="0"/>
              <a:t>of respondents reporting recruitment difficulties over the past three months.</a:t>
            </a:r>
          </a:p>
          <a:p>
            <a:pPr marL="216000" lvl="3" indent="-216000"/>
            <a:r>
              <a:rPr lang="en-GB" dirty="0"/>
              <a:t>(</a:t>
            </a:r>
            <a:r>
              <a:rPr lang="en-GB" dirty="0" smtClean="0"/>
              <a:t>k)	Net </a:t>
            </a:r>
            <a:r>
              <a:rPr lang="en-GB" dirty="0"/>
              <a:t>percentage of respondents expecting skilled or other labour to limit output/business over the next </a:t>
            </a:r>
            <a:r>
              <a:rPr lang="en-GB" dirty="0" smtClean="0"/>
              <a:t>three months </a:t>
            </a:r>
            <a:r>
              <a:rPr lang="en-GB" dirty="0"/>
              <a:t>(in the manufacturing sector) or over the next 12 months (in the financial services and </a:t>
            </a:r>
            <a:r>
              <a:rPr lang="en-GB" dirty="0" smtClean="0"/>
              <a:t>business/consumer/professional </a:t>
            </a:r>
            <a:r>
              <a:rPr lang="en-GB" dirty="0"/>
              <a:t>services sectors).</a:t>
            </a:r>
            <a:endParaRPr lang="en-GB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018" y="1290334"/>
            <a:ext cx="5177251" cy="478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5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Table 3.B </a:t>
            </a:r>
            <a:r>
              <a:rPr lang="en-GB" dirty="0">
                <a:solidFill>
                  <a:schemeClr val="tx1"/>
                </a:solidFill>
              </a:rPr>
              <a:t>Monitoring the MPC’s key </a:t>
            </a:r>
            <a:r>
              <a:rPr lang="en-GB" dirty="0" smtClean="0">
                <a:solidFill>
                  <a:schemeClr val="tx1"/>
                </a:solidFill>
              </a:rPr>
              <a:t>judgements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499" y="1135525"/>
            <a:ext cx="7965001" cy="458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73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Table </a:t>
            </a:r>
            <a:r>
              <a:rPr lang="en-GB" b="1" dirty="0" smtClean="0"/>
              <a:t>3.C </a:t>
            </a:r>
            <a:r>
              <a:rPr lang="en-GB" dirty="0">
                <a:solidFill>
                  <a:schemeClr val="tx1"/>
                </a:solidFill>
              </a:rPr>
              <a:t>Monitoring the MPC’s key </a:t>
            </a:r>
            <a:r>
              <a:rPr lang="en-GB" dirty="0" smtClean="0">
                <a:solidFill>
                  <a:schemeClr val="tx1"/>
                </a:solidFill>
              </a:rPr>
              <a:t>judgements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Contributions </a:t>
            </a:r>
            <a:r>
              <a:rPr lang="en-GB" dirty="0"/>
              <a:t>may not sum to the total due to rounding. </a:t>
            </a:r>
          </a:p>
          <a:p>
            <a:r>
              <a:rPr lang="en-GB" dirty="0"/>
              <a:t>(</a:t>
            </a:r>
            <a:r>
              <a:rPr lang="en-GB" dirty="0" smtClean="0"/>
              <a:t>b)	Positive </a:t>
            </a:r>
            <a:r>
              <a:rPr lang="en-GB" dirty="0"/>
              <a:t>numbers indicate that a fall in the equilibrium unemployment rate has increased potential labour supply. </a:t>
            </a:r>
          </a:p>
          <a:p>
            <a:r>
              <a:rPr lang="en-GB" dirty="0"/>
              <a:t>(</a:t>
            </a:r>
            <a:r>
              <a:rPr lang="en-GB" dirty="0" smtClean="0"/>
              <a:t>c)	The </a:t>
            </a:r>
            <a:r>
              <a:rPr lang="en-GB" dirty="0"/>
              <a:t>productivity decomposition is based on a growth-accounting framework using a constant returns to scale Cobb-Douglas production function, with the elasticity of output with respect to capital set </a:t>
            </a:r>
            <a:r>
              <a:rPr lang="en-GB" dirty="0" smtClean="0"/>
              <a:t>to </a:t>
            </a:r>
            <a:r>
              <a:rPr lang="en-GB" sz="900" dirty="0" smtClean="0">
                <a:latin typeface="Calibri"/>
                <a:cs typeface="Calibri"/>
              </a:rPr>
              <a:t>⅓</a:t>
            </a:r>
            <a:r>
              <a:rPr lang="en-GB" dirty="0" smtClean="0"/>
              <a:t>. </a:t>
            </a:r>
            <a:r>
              <a:rPr lang="en-GB" dirty="0"/>
              <a:t>Total factor productivity is a residual. </a:t>
            </a:r>
          </a:p>
          <a:p>
            <a:r>
              <a:rPr lang="en-GB" dirty="0"/>
              <a:t>(</a:t>
            </a:r>
            <a:r>
              <a:rPr lang="en-GB" dirty="0" smtClean="0"/>
              <a:t>d)	Capital </a:t>
            </a:r>
            <a:r>
              <a:rPr lang="en-GB" dirty="0"/>
              <a:t>deepening refers to growth in capital services per person-hour. Capital includes structures, machinery, vehicles, computers, purchased software, own-account software, mineral exploration, artistic originals and R&amp;D. Calculations are based on Oulton, N and Wallis, G (2016), </a:t>
            </a:r>
            <a:r>
              <a:rPr lang="en-GB" dirty="0" smtClean="0"/>
              <a:t>‘</a:t>
            </a:r>
            <a:r>
              <a:rPr lang="en-GB" u="heavy" dirty="0">
                <a:hlinkClick r:id="rId2"/>
              </a:rPr>
              <a:t>Capital stocks and capital services: integrated and consistent estimates for the United Kingdom, 1950–2013</a:t>
            </a:r>
            <a:r>
              <a:rPr lang="en-GB" dirty="0" smtClean="0"/>
              <a:t>’, </a:t>
            </a:r>
            <a:r>
              <a:rPr lang="en-GB" i="1" dirty="0"/>
              <a:t>Economic Modelling</a:t>
            </a:r>
            <a:r>
              <a:rPr lang="en-GB" dirty="0"/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7167" y="1477956"/>
            <a:ext cx="5575501" cy="3322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65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</a:t>
            </a:r>
            <a:r>
              <a:rPr lang="en-GB" b="1" smtClean="0"/>
              <a:t>3.1 </a:t>
            </a:r>
            <a:r>
              <a:rPr lang="en-GB" smtClean="0"/>
              <a:t>The </a:t>
            </a:r>
            <a:r>
              <a:rPr lang="en-GB" dirty="0"/>
              <a:t>MPC expects potential supply growth to be</a:t>
            </a:r>
          </a:p>
          <a:p>
            <a:pPr lvl="1"/>
            <a:r>
              <a:rPr lang="en-GB" dirty="0" smtClean="0"/>
              <a:t>subdued</a:t>
            </a:r>
          </a:p>
          <a:p>
            <a:pPr lvl="2"/>
            <a:r>
              <a:rPr lang="en-GB" dirty="0" smtClean="0"/>
              <a:t>Output </a:t>
            </a:r>
            <a:r>
              <a:rPr lang="en-GB" dirty="0"/>
              <a:t>and decomposition of estimated potential </a:t>
            </a:r>
            <a:r>
              <a:rPr lang="en-GB" dirty="0" smtClean="0"/>
              <a:t>supply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Quarterly </a:t>
            </a:r>
            <a:r>
              <a:rPr lang="en-GB" dirty="0"/>
              <a:t>averages. Faded diamonds and bars are projections.</a:t>
            </a:r>
          </a:p>
          <a:p>
            <a:r>
              <a:rPr lang="en-GB" dirty="0"/>
              <a:t>(</a:t>
            </a:r>
            <a:r>
              <a:rPr lang="en-GB" dirty="0" smtClean="0"/>
              <a:t>b)	Chained-volume </a:t>
            </a:r>
            <a:r>
              <a:rPr lang="en-GB" dirty="0"/>
              <a:t>measure.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328" y="1623388"/>
            <a:ext cx="6128932" cy="380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7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3.2 </a:t>
            </a:r>
            <a:r>
              <a:rPr lang="en-GB" dirty="0" smtClean="0"/>
              <a:t>The </a:t>
            </a:r>
            <a:r>
              <a:rPr lang="en-GB" dirty="0"/>
              <a:t>unemployment rate is expected to remain </a:t>
            </a:r>
            <a:r>
              <a:rPr lang="en-GB" dirty="0" smtClean="0"/>
              <a:t>broadly flat</a:t>
            </a:r>
          </a:p>
          <a:p>
            <a:pPr lvl="2"/>
            <a:r>
              <a:rPr lang="en-GB" dirty="0" smtClean="0"/>
              <a:t>Unemployment </a:t>
            </a:r>
            <a:r>
              <a:rPr lang="en-GB" dirty="0"/>
              <a:t>rate and Bank staff’s near-term </a:t>
            </a:r>
            <a:r>
              <a:rPr lang="en-GB" dirty="0" smtClean="0"/>
              <a:t>projection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The </a:t>
            </a:r>
            <a:r>
              <a:rPr lang="en-GB" dirty="0"/>
              <a:t>beige diamonds show Bank staff’s central projections for the headline unemployment rate </a:t>
            </a:r>
            <a:r>
              <a:rPr lang="en-GB" dirty="0" smtClean="0"/>
              <a:t>for the </a:t>
            </a:r>
            <a:r>
              <a:rPr lang="en-GB" dirty="0"/>
              <a:t>three months to September, October, November and December 2018 at the time of </a:t>
            </a:r>
            <a:r>
              <a:rPr lang="en-GB" dirty="0" smtClean="0"/>
              <a:t>the November </a:t>
            </a:r>
            <a:r>
              <a:rPr lang="en-GB" dirty="0"/>
              <a:t>2018 </a:t>
            </a:r>
            <a:r>
              <a:rPr lang="en-GB" i="1" dirty="0"/>
              <a:t>Report</a:t>
            </a:r>
            <a:r>
              <a:rPr lang="en-GB" dirty="0"/>
              <a:t>. The red diamonds show the current staff projections for the </a:t>
            </a:r>
            <a:r>
              <a:rPr lang="en-GB" dirty="0" smtClean="0"/>
              <a:t>headline unemployment </a:t>
            </a:r>
            <a:r>
              <a:rPr lang="en-GB" dirty="0"/>
              <a:t>rate for the three months to December 2018 and January, February </a:t>
            </a:r>
            <a:r>
              <a:rPr lang="en-GB" dirty="0" smtClean="0"/>
              <a:t>and March </a:t>
            </a:r>
            <a:r>
              <a:rPr lang="en-GB" dirty="0"/>
              <a:t>2019. The bands on either side of the diamonds show uncertainty around those </a:t>
            </a:r>
            <a:r>
              <a:rPr lang="en-GB" dirty="0" smtClean="0"/>
              <a:t>projections based </a:t>
            </a:r>
            <a:r>
              <a:rPr lang="en-GB" dirty="0"/>
              <a:t>on ±1 root mean squared error of past Bank staff projections for the </a:t>
            </a:r>
            <a:r>
              <a:rPr lang="en-GB" dirty="0" smtClean="0"/>
              <a:t> three-month headline unemployment </a:t>
            </a:r>
            <a:r>
              <a:rPr lang="en-GB" dirty="0"/>
              <a:t>rate.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036" y="1693461"/>
            <a:ext cx="6229516" cy="364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35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3.3 </a:t>
            </a:r>
            <a:r>
              <a:rPr lang="en-GB" dirty="0" smtClean="0"/>
              <a:t>The </a:t>
            </a:r>
            <a:r>
              <a:rPr lang="en-GB" dirty="0"/>
              <a:t>proportion of people not currently in work or</a:t>
            </a:r>
          </a:p>
          <a:p>
            <a:pPr lvl="1"/>
            <a:r>
              <a:rPr lang="en-GB" dirty="0"/>
              <a:t>actively looking for work, but who would like a job, has </a:t>
            </a:r>
            <a:r>
              <a:rPr lang="en-GB" dirty="0" smtClean="0"/>
              <a:t>fallen</a:t>
            </a:r>
          </a:p>
          <a:p>
            <a:pPr lvl="2"/>
            <a:r>
              <a:rPr lang="en-GB" dirty="0" smtClean="0"/>
              <a:t>Marginal </a:t>
            </a:r>
            <a:r>
              <a:rPr lang="en-GB" dirty="0"/>
              <a:t>attachment </a:t>
            </a:r>
            <a:r>
              <a:rPr lang="en-GB" dirty="0" smtClean="0"/>
              <a:t>ratio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Number </a:t>
            </a:r>
            <a:r>
              <a:rPr lang="en-GB" dirty="0"/>
              <a:t>of those aged 16–64 who say they are not in work or actively looking for work but </a:t>
            </a:r>
            <a:r>
              <a:rPr lang="en-GB" dirty="0" smtClean="0"/>
              <a:t>would like </a:t>
            </a:r>
            <a:r>
              <a:rPr lang="en-GB" dirty="0"/>
              <a:t>a job, as a percentage of the 16–64 population. As reported in the LFS. Rolling </a:t>
            </a:r>
            <a:r>
              <a:rPr lang="en-GB" dirty="0" smtClean="0"/>
              <a:t>three-month measure</a:t>
            </a:r>
            <a:r>
              <a:rPr lang="en-GB" dirty="0"/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742" y="1824695"/>
            <a:ext cx="6216104" cy="3654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59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3.4 </a:t>
            </a:r>
            <a:r>
              <a:rPr lang="en-GB" dirty="0" smtClean="0"/>
              <a:t>Agents</a:t>
            </a:r>
            <a:r>
              <a:rPr lang="en-GB" dirty="0"/>
              <a:t>’ reports suggest that firms are operating at a</a:t>
            </a:r>
          </a:p>
          <a:p>
            <a:pPr lvl="1"/>
            <a:r>
              <a:rPr lang="en-GB" dirty="0"/>
              <a:t>little below normal capacity</a:t>
            </a:r>
          </a:p>
          <a:p>
            <a:pPr lvl="2"/>
            <a:r>
              <a:rPr lang="en-GB" dirty="0" smtClean="0"/>
              <a:t>Indicators </a:t>
            </a:r>
            <a:r>
              <a:rPr lang="en-GB" dirty="0"/>
              <a:t>of capacity </a:t>
            </a:r>
            <a:r>
              <a:rPr lang="en-GB" dirty="0" smtClean="0"/>
              <a:t>pressures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Bank of England, BCC, CBI, CBI/PwC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Measures </a:t>
            </a:r>
            <a:r>
              <a:rPr lang="en-GB" dirty="0"/>
              <a:t>above zero indicate greater capacity pressures relative to past averages. Measures </a:t>
            </a:r>
            <a:r>
              <a:rPr lang="en-GB" dirty="0" smtClean="0"/>
              <a:t>are produced </a:t>
            </a:r>
            <a:r>
              <a:rPr lang="en-GB" dirty="0"/>
              <a:t>by weighting together surveys from the Bank’s Agents (manufacturing and services), </a:t>
            </a:r>
            <a:r>
              <a:rPr lang="en-GB" dirty="0" smtClean="0"/>
              <a:t>the BCC </a:t>
            </a:r>
            <a:r>
              <a:rPr lang="en-GB" dirty="0"/>
              <a:t>(non-services and services) and the CBI (manufacturing, financial services, </a:t>
            </a:r>
            <a:r>
              <a:rPr lang="en-GB" dirty="0" smtClean="0"/>
              <a:t>business/consumer/professional </a:t>
            </a:r>
            <a:r>
              <a:rPr lang="en-GB" dirty="0"/>
              <a:t>services and distributive trades) using shares in </a:t>
            </a:r>
            <a:r>
              <a:rPr lang="en-GB" dirty="0" smtClean="0"/>
              <a:t>nominal </a:t>
            </a:r>
            <a:r>
              <a:rPr lang="en-GB" dirty="0"/>
              <a:t>value </a:t>
            </a:r>
            <a:r>
              <a:rPr lang="en-GB" dirty="0" smtClean="0"/>
              <a:t>added. Agents</a:t>
            </a:r>
            <a:r>
              <a:rPr lang="en-GB" dirty="0"/>
              <a:t>’ data are the last available observation for each quarter. BCC data are not </a:t>
            </a:r>
            <a:r>
              <a:rPr lang="en-GB" dirty="0" smtClean="0"/>
              <a:t>seasonally adjusted</a:t>
            </a:r>
            <a:r>
              <a:rPr lang="en-GB" dirty="0"/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739" y="1576176"/>
            <a:ext cx="6102109" cy="387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02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3.5 </a:t>
            </a:r>
            <a:r>
              <a:rPr lang="en-GB" dirty="0"/>
              <a:t>Net migration is projected to fall from current levels</a:t>
            </a:r>
          </a:p>
          <a:p>
            <a:pPr lvl="2"/>
            <a:r>
              <a:rPr lang="en-GB" dirty="0" smtClean="0"/>
              <a:t>Decomposition </a:t>
            </a:r>
            <a:r>
              <a:rPr lang="en-GB" dirty="0"/>
              <a:t>of net inward migration by citizenship</a:t>
            </a:r>
            <a:r>
              <a:rPr lang="en-GB" baseline="30000" dirty="0"/>
              <a:t>(a</a:t>
            </a:r>
            <a:r>
              <a:rPr lang="en-GB" baseline="30000" dirty="0" smtClean="0"/>
              <a:t>)</a:t>
            </a:r>
            <a:r>
              <a:rPr lang="en-GB" dirty="0" smtClean="0"/>
              <a:t>	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(</a:t>
            </a:r>
            <a:r>
              <a:rPr lang="en-GB" dirty="0"/>
              <a:t>a)	Rolling four-quarter flows. Data are half-yearly to December 2009 and quarterly thereafter, unless otherwise stated. Figures by citizenship do not sum to the total prior to 2012.</a:t>
            </a:r>
          </a:p>
          <a:p>
            <a:r>
              <a:rPr lang="en-GB" dirty="0"/>
              <a:t>(b)	Data are half-yearly to December 2011 and quarterly thereafter. </a:t>
            </a:r>
          </a:p>
          <a:p>
            <a:r>
              <a:rPr lang="en-GB" dirty="0"/>
              <a:t>(c)	Includes </a:t>
            </a:r>
            <a:r>
              <a:rPr lang="en-GB" u="heavy" dirty="0">
                <a:hlinkClick r:id="rId2"/>
              </a:rPr>
              <a:t>illustrative revised trend</a:t>
            </a:r>
            <a:r>
              <a:rPr lang="en-GB" dirty="0"/>
              <a:t> for the inward migration of non-EU students that accounts for an unusual pattern in the International Passenger Survey, represented by the faded beige bars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230" y="1645439"/>
            <a:ext cx="6303277" cy="362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9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3.6 </a:t>
            </a:r>
            <a:r>
              <a:rPr lang="en-GB" dirty="0" smtClean="0"/>
              <a:t>The </a:t>
            </a:r>
            <a:r>
              <a:rPr lang="en-GB" dirty="0"/>
              <a:t>participation rate has risen slightly in recent years</a:t>
            </a:r>
          </a:p>
          <a:p>
            <a:pPr lvl="2"/>
            <a:r>
              <a:rPr lang="en-GB" dirty="0" smtClean="0"/>
              <a:t>Contributions </a:t>
            </a:r>
            <a:r>
              <a:rPr lang="en-GB" dirty="0"/>
              <a:t>to the change in the participation rate since </a:t>
            </a:r>
            <a:r>
              <a:rPr lang="en-GB" dirty="0" smtClean="0"/>
              <a:t>1992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Percentage </a:t>
            </a:r>
            <a:r>
              <a:rPr lang="en-GB" dirty="0"/>
              <a:t>of the 16+ population. Decomposition calculated using published ONS age groupings.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109" y="1895033"/>
            <a:ext cx="6115520" cy="3654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87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Chart 3.7 </a:t>
            </a:r>
            <a:r>
              <a:rPr lang="en-GB" dirty="0" smtClean="0"/>
              <a:t>Job-to-job </a:t>
            </a:r>
            <a:r>
              <a:rPr lang="en-GB" dirty="0"/>
              <a:t>flows have risen while the job destruction</a:t>
            </a:r>
          </a:p>
          <a:p>
            <a:pPr lvl="1"/>
            <a:r>
              <a:rPr lang="en-GB" dirty="0"/>
              <a:t>rate has continued to fall</a:t>
            </a:r>
          </a:p>
          <a:p>
            <a:pPr lvl="2"/>
            <a:r>
              <a:rPr lang="en-GB" dirty="0" smtClean="0"/>
              <a:t>Flows </a:t>
            </a:r>
            <a:r>
              <a:rPr lang="en-GB" dirty="0"/>
              <a:t>within employment and between employment and unemployment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ONS and Bank calculations.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Number of </a:t>
            </a:r>
            <a:r>
              <a:rPr lang="en-GB" dirty="0"/>
              <a:t>people who reported being in a job three months ago and report being in a job for less than three months. Ages 16 to 69. Two-quarter moving average. </a:t>
            </a:r>
          </a:p>
          <a:p>
            <a:r>
              <a:rPr lang="en-GB" dirty="0"/>
              <a:t>(</a:t>
            </a:r>
            <a:r>
              <a:rPr lang="en-GB" dirty="0" smtClean="0"/>
              <a:t>b)	Number </a:t>
            </a:r>
            <a:r>
              <a:rPr lang="en-GB" dirty="0"/>
              <a:t>of people who reported having moved from employment to unemployment in the past three months. Ages 16 to 64. Two-quarter moving average.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111" y="1810083"/>
            <a:ext cx="6229516" cy="36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12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709026" cy="882143"/>
          </a:xfrm>
        </p:spPr>
        <p:txBody>
          <a:bodyPr/>
          <a:lstStyle/>
          <a:p>
            <a:pPr lvl="1"/>
            <a:r>
              <a:rPr lang="en-GB" b="1" dirty="0"/>
              <a:t>Chart 3.8 </a:t>
            </a:r>
            <a:r>
              <a:rPr lang="en-GB" dirty="0" smtClean="0"/>
              <a:t>The </a:t>
            </a:r>
            <a:r>
              <a:rPr lang="en-GB" dirty="0"/>
              <a:t>proportion of part-time workers unable to find a full-time job has fallen in recent years </a:t>
            </a:r>
            <a:endParaRPr lang="en-GB" dirty="0" smtClean="0"/>
          </a:p>
          <a:p>
            <a:pPr lvl="2"/>
            <a:r>
              <a:rPr lang="en-GB" dirty="0" smtClean="0"/>
              <a:t>People </a:t>
            </a:r>
            <a:r>
              <a:rPr lang="en-GB" dirty="0"/>
              <a:t>working part-time who could not find, or did not want, a full-time</a:t>
            </a:r>
          </a:p>
          <a:p>
            <a:pPr lvl="2"/>
            <a:r>
              <a:rPr lang="en-GB" dirty="0"/>
              <a:t>job, as a proportion of part-time </a:t>
            </a:r>
            <a:r>
              <a:rPr lang="en-GB" dirty="0" smtClean="0"/>
              <a:t>employment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Sources</a:t>
            </a:r>
            <a:r>
              <a:rPr lang="en-GB" dirty="0"/>
              <a:t>: ONS and Bank calculations.</a:t>
            </a:r>
          </a:p>
          <a:p>
            <a:r>
              <a:rPr lang="en-GB" dirty="0"/>
              <a:t> </a:t>
            </a:r>
          </a:p>
          <a:p>
            <a:r>
              <a:rPr lang="en-GB" dirty="0"/>
              <a:t>(</a:t>
            </a:r>
            <a:r>
              <a:rPr lang="en-GB" dirty="0" smtClean="0"/>
              <a:t>a)	 </a:t>
            </a:r>
            <a:r>
              <a:rPr lang="en-GB" dirty="0"/>
              <a:t>Percentage of LFS part-time employment. Rolling three-month measures.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469" y="2062514"/>
            <a:ext cx="6450800" cy="362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18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ction 3 - The labour market and suppl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alDate xmlns="http://schemas.microsoft.com/sharepoint/v3" xsi:nil="true"/>
    <TaxCatchAll xmlns="94fc26e6-6271-400d-888b-6bc5b0598690">
      <Value>987</Value>
    </TaxCatchAll>
    <BOETwoLevelApprovalUnapprovedUrls xmlns="CEE65117-4BBE-4C9C-8465-20A300C4D3E5" xsi:nil="true"/>
    <BOEReplicationFlag xmlns="http://schemas.microsoft.com/sharepoint/v3">0</BOEReplicationFlag>
    <PublicationReviewalChoice xmlns="http://schemas.microsoft.com/sharepoint/v3" xsi:nil="true"/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5c80c2f4-886d-4955-b2ec-35ac269431e4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2013-08-06T23:00:00+00:00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2013-08-07T10:30:00Z</PublishingStartDate>
    <BOEKeywords xmlns="http://schemas.microsoft.com/sharepoint/v3/fields">Bank of England Inflation Report August 2013, IR, monetary policy, MPC, Output and supply</BOEKeywords>
    <OwnerGroup xmlns="http://schemas.microsoft.com/sharepoint/v3">
      <UserInfo>
        <DisplayName/>
        <AccountId>97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6" ma:contentTypeDescription="Create a new document." ma:contentTypeScope="" ma:versionID="2f0587e9cbd5ef714b92d6b5a957b6a2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7db58f5ba35790aa542153843322d321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ReviewalDate" minOccurs="0"/>
                <xsd:element ref="ns1:ArchivalChoice"/>
                <xsd:element ref="ns1:PublicationReviewalChoice" minOccurs="0"/>
                <xsd:element ref="ns1:BOEReplicationFlag" minOccurs="0"/>
                <xsd:element ref="ns1:BOEReplicateBackwardLinksOnDeployFla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ReviewalDate" ma:index="24" nillable="true" ma:displayName="Reviewal Date" ma:format="DateOnly" ma:internalName="ReviewalDate" ma:readOnly="false">
      <xsd:simpleType>
        <xsd:restriction base="dms:DateTime"/>
      </xsd:simpleType>
    </xsd:element>
    <xsd:element name="ArchivalChoice" ma:index="25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PublicationReviewalChoice" ma:index="26" nillable="true" ma:displayName="Review Publication In" ma:internalName="PublicationReviewalChoice" ma:readOnly="false">
      <xsd:simpleType>
        <xsd:restriction base="dms:Choice">
          <xsd:enumeration value="3 Months"/>
          <xsd:enumeration value="6 Months"/>
          <xsd:enumeration value="12 Months"/>
          <xsd:enumeration value="24 Months"/>
        </xsd:restriction>
      </xsd:simpleType>
    </xsd:element>
    <xsd:element name="BOEReplicationFlag" ma:index="27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8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4A39AD9-F0DF-4C49-B8DC-4830BAFEA464}">
  <ds:schemaRefs>
    <ds:schemaRef ds:uri="94fc26e6-6271-400d-888b-6bc5b0598690"/>
    <ds:schemaRef ds:uri="http://schemas.microsoft.com/sharepoint/v3"/>
    <ds:schemaRef ds:uri="http://schemas.openxmlformats.org/package/2006/metadata/core-properties"/>
    <ds:schemaRef ds:uri="http://purl.org/dc/terms/"/>
    <ds:schemaRef ds:uri="CEE65117-4BBE-4C9C-8465-20A300C4D3E5"/>
    <ds:schemaRef ds:uri="http://purl.org/dc/dcmitype/"/>
    <ds:schemaRef ds:uri="http://schemas.microsoft.com/office/infopath/2007/PartnerControls"/>
    <ds:schemaRef ds:uri="http://schemas.microsoft.com/sharepoint/v3/fields"/>
    <ds:schemaRef ds:uri="94FC26E6-6271-400D-888B-6BC5B0598690"/>
    <ds:schemaRef ds:uri="http://purl.org/dc/elements/1.1/"/>
    <ds:schemaRef ds:uri="http://schemas.microsoft.com/office/2006/documentManagement/types"/>
    <ds:schemaRef ds:uri="b67fa5cd-9f58-4c91-ae17-33c31eed239f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F2BA893-CFF4-4AF1-9D1D-0600F4183E1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A747499-D055-4494-BECF-CC0DD689BDE0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DC3328FC-D678-49E8-B4B4-2C3773526C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67fa5cd-9f58-4c91-ae17-33c31eed239f"/>
    <ds:schemaRef ds:uri="94fc26e6-6271-400d-888b-6bc5b0598690"/>
    <ds:schemaRef ds:uri="94FC26E6-6271-400D-888B-6BC5B0598690"/>
    <ds:schemaRef ds:uri="http://schemas.microsoft.com/sharepoint/v3/fields"/>
    <ds:schemaRef ds:uri="CEE65117-4BBE-4C9C-8465-20A300C4D3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Section 3 - The labour market and supply</Template>
  <TotalTime>282</TotalTime>
  <Words>466</Words>
  <Application>Microsoft Office PowerPoint</Application>
  <PresentationFormat>On-screen Show (4:3)</PresentationFormat>
  <Paragraphs>95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MS PGothic</vt:lpstr>
      <vt:lpstr>MS PGothic</vt:lpstr>
      <vt:lpstr>Arial</vt:lpstr>
      <vt:lpstr>Calibri</vt:lpstr>
      <vt:lpstr>Times</vt:lpstr>
      <vt:lpstr>Section 3 - The labour market and supply</vt:lpstr>
      <vt:lpstr>Inflation Report February 2019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3: The labour market and supply</dc:title>
  <dc:subject>Section 3: The labour market and supply</dc:subject>
  <dc:creator>Bank of England</dc:creator>
  <cp:keywords/>
  <dc:description/>
  <cp:lastModifiedBy>Shearman, Maxine</cp:lastModifiedBy>
  <cp:revision>26</cp:revision>
  <cp:lastPrinted>2014-02-11T15:04:13Z</cp:lastPrinted>
  <dcterms:created xsi:type="dcterms:W3CDTF">2018-10-30T11:28:12Z</dcterms:created>
  <dcterms:modified xsi:type="dcterms:W3CDTF">2019-02-06T11:56:54Z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987;#Inflation Report|5c80c2f4-886d-4955-b2ec-35ac269431e4</vt:lpwstr>
  </property>
  <property fmtid="{D5CDD505-2E9C-101B-9397-08002B2CF9AE}" pid="4" name="TemplateUrl">
    <vt:lpwstr/>
  </property>
  <property fmtid="{D5CDD505-2E9C-101B-9397-08002B2CF9AE}" pid="5" name="Order">
    <vt:lpwstr>591000.000000000</vt:lpwstr>
  </property>
  <property fmtid="{D5CDD505-2E9C-101B-9397-08002B2CF9AE}" pid="6" name="xd_ProgID">
    <vt:lpwstr/>
  </property>
  <property fmtid="{D5CDD505-2E9C-101B-9397-08002B2CF9AE}" pid="7" name="ContentTypeId">
    <vt:lpwstr>0x010100EBF4EEF456FC2F46961A35CADEE901AB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